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4" r:id="rId9"/>
    <p:sldId id="265" r:id="rId10"/>
    <p:sldId id="266" r:id="rId11"/>
    <p:sldId id="267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page" id="{E7106415-5BB8-452F-9C6E-0A839CB38E44}">
          <p14:sldIdLst>
            <p14:sldId id="256"/>
            <p14:sldId id="258"/>
            <p14:sldId id="259"/>
            <p14:sldId id="260"/>
          </p14:sldIdLst>
        </p14:section>
        <p14:section name="Login page" id="{A0471C40-F2EB-4587-8FB2-DE2ADECD0002}">
          <p14:sldIdLst>
            <p14:sldId id="261"/>
            <p14:sldId id="257"/>
            <p14:sldId id="263"/>
            <p14:sldId id="264"/>
            <p14:sldId id="265"/>
            <p14:sldId id="266"/>
            <p14:sldId id="267"/>
            <p14:sldId id="262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74D0"/>
    <a:srgbClr val="3AE8E1"/>
    <a:srgbClr val="494A4F"/>
    <a:srgbClr val="8D8D91"/>
    <a:srgbClr val="008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202A-7A33-05F8-4D69-A36C42EC0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197F1-CCDF-39D9-9869-59EA218D3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0535D-9945-EB13-17E2-F618CEBE6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61892-74BA-624A-1B71-2008E67F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8EF7-E29F-DEA4-48BB-534CAA27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14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2E13-7FA2-1B04-DE0B-117378D7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F351C-D870-BB7C-BE97-8DEFC8E2D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2A062-FE17-9E4D-CFAB-53EC13A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245B0-6C36-A379-AAA6-220820BB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4E89-0DBD-984C-C0EB-4BF7B67B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55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B92F1-072B-E371-617E-A1AC5FEF98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E7AE2-3D48-A9D8-7046-F8090FA52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B5349-F926-02E2-A44B-0A715231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848A0-4AF4-D339-BF2A-0B33FB99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FA3B-0535-633A-1E34-2EDC0BEA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8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149B-4EC4-775C-470C-1B24AADC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765B-50EB-652C-723C-A534B03A3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E3C24-2EE3-558E-C5E7-BD42E1D2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D9C53-FCC0-DF5B-D34B-07741BAF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858FB-7434-EA00-D62A-57FECB17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75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22C9-2B93-7ED3-5689-251E064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E1EB5-5D91-0906-0F9F-98651B627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F7B58-0C21-71BB-CFF7-7047AA331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FA499-107D-71BF-0D63-8A2FB40C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85366-1315-40AA-D7F4-8EEDC594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03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37BF-1137-C0BB-611B-92F44FC7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32991-5AF2-4714-939D-F98EA5250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D8C81-0C05-9FB5-9F8E-10B9999AE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0A08F-865C-F94C-EC36-33455AE5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3EE17-D812-58FB-7A48-94669E0B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D9EB7-A400-A4CE-ACFF-8A35BD75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05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2CCC-7638-2FCA-8EAD-DCED7787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EBF94-C0CB-EC66-11AE-6757322C0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E3AED-0B53-BE21-1CE7-799FE2239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1AAAB-4742-496E-D491-9887DEAB0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A34F6-B4DE-DF9B-5852-DFBF770E6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0F758D-C50E-D513-AC43-F23F8A027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658495-1B02-F227-D390-8D6B05C2E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2C1A1-BB82-930F-DDCB-10B3E0DE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40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AA85-74EF-90BD-C79A-F6664C62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E4F6E-2B08-A811-67D1-561EBF5C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1C32B6-830C-0F41-F707-798EB815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BAC2D-0A9E-B84F-D505-D25E9AB6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666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D2B83-6F04-A239-C1C9-11253EF0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800B0-4A7B-B3DB-814D-502FFEEF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7264-D3C9-6D4D-F044-8A56E365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02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D90C-1EA7-F0C8-7CDA-5075A596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1C1CC-A501-3C12-BF31-48CEE6C10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CED8B-036A-D8CA-8D81-261807C4B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130F9-4DAC-C15D-FA09-219E81A5B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A4B6E-DD0F-6791-5904-9A5B74E1D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8D86B-5D70-CE84-8020-E2DAFE84A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16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7E74-0472-AB62-95EB-416499E7C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6A898-DF9B-C291-4A29-812B007BC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CE2A2-CC63-097C-875C-EA8E54171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29785-36A3-A8BA-2431-DBE51369E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5BB09-456F-6B56-0E28-5EAF346D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0D50D-726D-D6AC-55FB-2CFBF699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48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AE8493-CC25-155A-8FC5-70047E400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150A8-1C51-18EA-A1B5-6EC5C3C65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D865B-8A4E-1CB7-73BD-DF7E65665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3757D-868F-4523-81E8-E7F3694FE76D}" type="datetimeFigureOut">
              <a:rPr lang="en-IN" smtClean="0"/>
              <a:t>20-06-2022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9B54-1033-397F-1D7F-C7EC53DB8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6DFA9-C4C7-9B57-E612-023F99F2C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701DD-1730-4713-878B-97BBA4DF0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20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9F0EA43-B6B8-ED99-48CB-E35AE93B1080}"/>
              </a:ext>
            </a:extLst>
          </p:cNvPr>
          <p:cNvGrpSpPr/>
          <p:nvPr/>
        </p:nvGrpSpPr>
        <p:grpSpPr>
          <a:xfrm>
            <a:off x="0" y="-9690"/>
            <a:ext cx="12192000" cy="4678407"/>
            <a:chOff x="0" y="-1785"/>
            <a:chExt cx="12192000" cy="5116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F8E4A9-AC4A-0559-4B39-CE90A607F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5114925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ED391D-1A0D-13AD-D7DD-9520E279DE1C}"/>
                </a:ext>
              </a:extLst>
            </p:cNvPr>
            <p:cNvSpPr/>
            <p:nvPr/>
          </p:nvSpPr>
          <p:spPr>
            <a:xfrm>
              <a:off x="0" y="-1785"/>
              <a:ext cx="12192000" cy="5114925"/>
            </a:xfrm>
            <a:prstGeom prst="rect">
              <a:avLst/>
            </a:prstGeom>
            <a:gradFill>
              <a:gsLst>
                <a:gs pos="47000">
                  <a:srgbClr val="131519">
                    <a:alpha val="0"/>
                  </a:srgbClr>
                </a:gs>
                <a:gs pos="5000">
                  <a:srgbClr val="6874D0">
                    <a:alpha val="79000"/>
                  </a:srgb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F2BE043-BD63-421F-6DA9-B3C3BB503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95322"/>
            <a:ext cx="1943100" cy="13099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EC92AE-C18C-6D05-17E1-246043DB5097}"/>
              </a:ext>
            </a:extLst>
          </p:cNvPr>
          <p:cNvSpPr txBox="1"/>
          <p:nvPr/>
        </p:nvSpPr>
        <p:spPr>
          <a:xfrm>
            <a:off x="2038350" y="834445"/>
            <a:ext cx="8115300" cy="52322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0">
                <a:ln>
                  <a:solidFill>
                    <a:schemeClr val="bg1">
                      <a:lumMod val="75000"/>
                    </a:schemeClr>
                  </a:solidFill>
                </a:ln>
                <a:gradFill>
                  <a:gsLst>
                    <a:gs pos="26000">
                      <a:srgbClr val="0083D6"/>
                    </a:gs>
                    <a:gs pos="82000">
                      <a:srgbClr val="494A4F"/>
                    </a:gs>
                    <a:gs pos="53000">
                      <a:schemeClr val="bg1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</a:effectLst>
                <a:latin typeface="Rockwell Extra Bold" panose="02060903040505020403" pitchFamily="18" charset="0"/>
              </a:defRPr>
            </a:lvl1pPr>
          </a:lstStyle>
          <a:p>
            <a:r>
              <a:rPr lang="en-US" sz="2800" i="1" spc="9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Manufacturing Unit Monitoring System</a:t>
            </a:r>
            <a:endParaRPr lang="en-IN" sz="2800" i="1" spc="9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67CB05-F1D0-E641-0865-F9CA0A58A727}"/>
              </a:ext>
            </a:extLst>
          </p:cNvPr>
          <p:cNvSpPr txBox="1"/>
          <p:nvPr/>
        </p:nvSpPr>
        <p:spPr>
          <a:xfrm>
            <a:off x="3495675" y="1904274"/>
            <a:ext cx="1181100" cy="369332"/>
          </a:xfrm>
          <a:prstGeom prst="rect">
            <a:avLst/>
          </a:prstGeom>
          <a:solidFill>
            <a:schemeClr val="tx1">
              <a:alpha val="50000"/>
            </a:schemeClr>
          </a:solidFill>
          <a:ln w="2222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doni MT" panose="02070603080606020203" pitchFamily="18" charset="0"/>
              </a:rPr>
              <a:t>Features</a:t>
            </a:r>
            <a:endParaRPr lang="en-IN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EDB51B-304B-32DA-4689-D94E3799CA48}"/>
              </a:ext>
            </a:extLst>
          </p:cNvPr>
          <p:cNvSpPr txBox="1"/>
          <p:nvPr/>
        </p:nvSpPr>
        <p:spPr>
          <a:xfrm>
            <a:off x="5505450" y="1904274"/>
            <a:ext cx="1181100" cy="369332"/>
          </a:xfrm>
          <a:prstGeom prst="rect">
            <a:avLst/>
          </a:prstGeom>
          <a:solidFill>
            <a:schemeClr val="tx1">
              <a:alpha val="50000"/>
            </a:schemeClr>
          </a:solidFill>
          <a:ln w="2222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doni MT" panose="02070603080606020203" pitchFamily="18" charset="0"/>
              </a:rPr>
              <a:t>About-Us</a:t>
            </a:r>
            <a:endParaRPr lang="en-IN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DDE988-C7AF-F177-0301-B9D261E120FB}"/>
              </a:ext>
            </a:extLst>
          </p:cNvPr>
          <p:cNvSpPr txBox="1"/>
          <p:nvPr/>
        </p:nvSpPr>
        <p:spPr>
          <a:xfrm>
            <a:off x="7515225" y="1904274"/>
            <a:ext cx="1181100" cy="369332"/>
          </a:xfrm>
          <a:prstGeom prst="rect">
            <a:avLst/>
          </a:prstGeom>
          <a:solidFill>
            <a:schemeClr val="tx1">
              <a:alpha val="50000"/>
            </a:schemeClr>
          </a:solidFill>
          <a:ln w="2222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doni MT" panose="02070603080606020203" pitchFamily="18" charset="0"/>
              </a:rPr>
              <a:t>Login</a:t>
            </a:r>
            <a:endParaRPr lang="en-IN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F389A3-5492-1404-DA8A-74E5F9323D9A}"/>
              </a:ext>
            </a:extLst>
          </p:cNvPr>
          <p:cNvSpPr txBox="1"/>
          <p:nvPr/>
        </p:nvSpPr>
        <p:spPr>
          <a:xfrm>
            <a:off x="3100387" y="1333464"/>
            <a:ext cx="599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" dirty="0">
                <a:solidFill>
                  <a:schemeClr val="bg1">
                    <a:lumMod val="95000"/>
                  </a:schemeClr>
                </a:solidFill>
                <a:latin typeface="Script MT Bold" panose="03040602040607080904" pitchFamily="66" charset="0"/>
              </a:rPr>
              <a:t>You manufacture, we will keep track….</a:t>
            </a:r>
            <a:endParaRPr lang="en-IN" sz="2000" spc="60" dirty="0">
              <a:solidFill>
                <a:schemeClr val="bg1">
                  <a:lumMod val="95000"/>
                </a:schemeClr>
              </a:solidFill>
              <a:latin typeface="Script MT Bold" panose="03040602040607080904" pitchFamily="66" charset="0"/>
            </a:endParaRPr>
          </a:p>
        </p:txBody>
      </p:sp>
      <p:pic>
        <p:nvPicPr>
          <p:cNvPr id="1028" name="Picture 4" descr="SQL Update Statement - Update Query In SQL">
            <a:extLst>
              <a:ext uri="{FF2B5EF4-FFF2-40B4-BE49-F238E27FC236}">
                <a16:creationId xmlns:a16="http://schemas.microsoft.com/office/drawing/2014/main" id="{5F5D1680-6B6B-1838-77FB-5424A06A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21" y="3561017"/>
            <a:ext cx="53244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importance of customer profile in CRM">
            <a:extLst>
              <a:ext uri="{FF2B5EF4-FFF2-40B4-BE49-F238E27FC236}">
                <a16:creationId xmlns:a16="http://schemas.microsoft.com/office/drawing/2014/main" id="{6B2A8FA4-CA44-6F6D-2F58-8618E3F81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72"/>
          <a:stretch/>
        </p:blipFill>
        <p:spPr bwMode="auto">
          <a:xfrm>
            <a:off x="3500521" y="3561016"/>
            <a:ext cx="5326897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rtal Login Form Responsive Widget Template » W3Layouts">
            <a:extLst>
              <a:ext uri="{FF2B5EF4-FFF2-40B4-BE49-F238E27FC236}">
                <a16:creationId xmlns:a16="http://schemas.microsoft.com/office/drawing/2014/main" id="{C3C565F7-7E8B-C748-E192-51F9B4933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" b="12265"/>
          <a:stretch/>
        </p:blipFill>
        <p:spPr bwMode="auto">
          <a:xfrm>
            <a:off x="3498098" y="3530959"/>
            <a:ext cx="5326897" cy="2744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10 Best Industrial Logos - Industrial Marketer">
            <a:extLst>
              <a:ext uri="{FF2B5EF4-FFF2-40B4-BE49-F238E27FC236}">
                <a16:creationId xmlns:a16="http://schemas.microsoft.com/office/drawing/2014/main" id="{04FE6892-D794-3B9D-7403-A4D02484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3542681"/>
            <a:ext cx="53244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9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9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F7F6F3-33A2-8F1D-41FD-3C645209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15446"/>
              </p:ext>
            </p:extLst>
          </p:nvPr>
        </p:nvGraphicFramePr>
        <p:xfrm>
          <a:off x="1021976" y="-125506"/>
          <a:ext cx="8910919" cy="27648000"/>
        </p:xfrm>
        <a:graphic>
          <a:graphicData uri="http://schemas.openxmlformats.org/drawingml/2006/table">
            <a:tbl>
              <a:tblPr firstRow="1" firstCol="1" bandRow="1"/>
              <a:tblGrid>
                <a:gridCol w="658115">
                  <a:extLst>
                    <a:ext uri="{9D8B030D-6E8A-4147-A177-3AD203B41FA5}">
                      <a16:colId xmlns:a16="http://schemas.microsoft.com/office/drawing/2014/main" val="1552981156"/>
                    </a:ext>
                  </a:extLst>
                </a:gridCol>
                <a:gridCol w="624741">
                  <a:extLst>
                    <a:ext uri="{9D8B030D-6E8A-4147-A177-3AD203B41FA5}">
                      <a16:colId xmlns:a16="http://schemas.microsoft.com/office/drawing/2014/main" val="2467502891"/>
                    </a:ext>
                  </a:extLst>
                </a:gridCol>
                <a:gridCol w="1500934">
                  <a:extLst>
                    <a:ext uri="{9D8B030D-6E8A-4147-A177-3AD203B41FA5}">
                      <a16:colId xmlns:a16="http://schemas.microsoft.com/office/drawing/2014/main" val="4197709557"/>
                    </a:ext>
                  </a:extLst>
                </a:gridCol>
                <a:gridCol w="1396941">
                  <a:extLst>
                    <a:ext uri="{9D8B030D-6E8A-4147-A177-3AD203B41FA5}">
                      <a16:colId xmlns:a16="http://schemas.microsoft.com/office/drawing/2014/main" val="1538993832"/>
                    </a:ext>
                  </a:extLst>
                </a:gridCol>
                <a:gridCol w="4730188">
                  <a:extLst>
                    <a:ext uri="{9D8B030D-6E8A-4147-A177-3AD203B41FA5}">
                      <a16:colId xmlns:a16="http://schemas.microsoft.com/office/drawing/2014/main" val="218376506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SR_NO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ENUM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TIME_STAMP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REMARK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69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09:00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 NO: 46351 STATUS UPDATED TO DELIVERED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791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08:59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 NO: 98359 STATUS UPDATED TO IN-TRANSIT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4705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 NO: 46351 NOT FOUND FOR UPDATE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3877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08:55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 NO: 98359 NOT FOUND FOR UPDATE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285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 NO: 82222 NOT FOUND FOR UPDATE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2724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S003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S003 MONTHLY SAL+COMMISSION UPDATED IN TOTAL SALARY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8182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 MONTHLY SAL+COMMISSION UPDATED IN TOTAL SALARY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117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S006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S006 MONTHLY SAL+COMMISSION UPDATED IN TOTAL SALARY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949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S001 MONTHLY SAL UPDATED IN TOTAL SALARY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7915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R004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R004 MONTHLY SAL UPDATED IN TOTAL SALARY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8761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R003 MONTHLY SAL UPDATED IN TOTAL SALARY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0684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R002 MONTHLY SAL UPDATED IN TOTAL SALARY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68432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R001 MONTHLY SAL UPDATED IN TOTAL SALARY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916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P005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P005 MONTHLY SAL UPDATED IN TOTAL SALARY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8965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P004 MONTHLY SAL UPDATED IN TOTAL SALARY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9290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P003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P003 MONTHLY SAL UPDATED IN TOTAL SALARY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1631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P002 MONTHLY SAL UPDATED IN TOTAL SALARY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429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P001 MONTHLY SAL UPDATED IN TOTAL SALARY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9375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F004 MONTHLY SAL UPDATED IN TOTAL SALARY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209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F003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F003 MONTHLY SAL UPDATED IN TOTAL SALARY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461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F002 MONTHLY SAL UPDATED IN TOTAL SALARY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0807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F001 MONTHLY SAL UPDATED IN TOTAL SALARY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6854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0986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 NO: 68621 PLACED FOR CUST NO: 6 BY EMP NO: S002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268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017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 NO: 52739 PLACED FOR CUST NO: 1 BY EMP NO: S002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0223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8956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7422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0287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558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619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0512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607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69362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9311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41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116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7438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PRODUCTION REQUEST PLACED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5695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S005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SALESMAN ALLOCATED TO CUSTOMER 8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7646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SALESMAN ALLOCATED TO CUSTOMER 7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644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SALESMAN ALLOCATED TO CUSTOMER 6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4496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SALESMAN ALLOCATED TO CUSTOMER 5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0918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S006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SALESMAN ALLOCATED TO CUSTOMER 4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951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SALESMAN ALLOCATED TO CUSTOMER 3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52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S005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SALESMAN ALLOCATED TO CUSTOMER 2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2963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SALESMAN ALLOCATED TO CUSTOMER 1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5401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ARVIND BIRADAR CUSTOMER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1579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ANUJ GAONKAR CUSTOMER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5076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ASHOK PATE CUSTOMER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7822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DIVYANI INGLE CUSTOMER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0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DISHI KANADE  CUSTOMER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3500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 PATTIWAR CUSTOMER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97775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 DINESH CUSTOMER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7611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ANIKET@localhost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AKSHAY JAGTAP CUSTOMER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1124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S007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S007 HRA=0.4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09174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S006 HRA=0.5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961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S005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S005 HRA=0.5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47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S004 HRA=0.4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1386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S003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S003 HRA=0.5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55769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 HRA=0.5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146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S001 HRA=0.5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4145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P005 HRA=0.5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9112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P004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P004 HRA=0.5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6306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P003 HRA=0.5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330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P002 HRA=0.5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596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P001 HRA=0.5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9098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R004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R004 HRA=0.5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5029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R003 HRA=0.5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7870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R002 HRA=0.5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97479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R001 HRA=0.5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3695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F004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F004 HRA=0.5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1019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F003 HRA=0.5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04836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F002 HRA=0.5 AND DETAILS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1690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F001 HRA=0.5 AND DETAILS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293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S007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S007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4327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S006 EMPLOYEE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479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S005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S005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0875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S004 EMPLOYEE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84898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S003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S003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26556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 EMPLOYEE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048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S001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94063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P005 EMPLOYEE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2134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P004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P004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72077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P003 EMPLOYEE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4374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P002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2577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P001 EMPLOYEE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3106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R004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R004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3892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R003 EMPLOYEE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233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R002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3077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R001 EMPLOYEE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6488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F004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F004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648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F003 EMPLOYEE ADDED SUCESSFULLY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786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F002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F002 EMPLOYEE ADDED SUCESSFULLY</a:t>
                      </a: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3307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DEVIP@localhost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08:51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F001 EMPLOYEE ADDED SUCESSFULLY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60" marR="886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662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469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AA6BF5-A433-7D61-5467-EFBF5D36A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61" y="-345232"/>
            <a:ext cx="9000000" cy="2789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eparation 3">
            <a:extLst>
              <a:ext uri="{FF2B5EF4-FFF2-40B4-BE49-F238E27FC236}">
                <a16:creationId xmlns:a16="http://schemas.microsoft.com/office/drawing/2014/main" id="{84C1A9E1-0970-D6EC-18E6-DCDFC14C07D2}"/>
              </a:ext>
            </a:extLst>
          </p:cNvPr>
          <p:cNvSpPr/>
          <p:nvPr/>
        </p:nvSpPr>
        <p:spPr>
          <a:xfrm rot="5400000">
            <a:off x="3973460" y="1105402"/>
            <a:ext cx="3992556" cy="3290048"/>
          </a:xfrm>
          <a:prstGeom prst="flowChartPreparat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Minimal elegant monogram art logo. Outstanding professional trendy awesome artistic MS SM initial based Alphabet icon logo. Premium Business logo White color on black background">
            <a:extLst>
              <a:ext uri="{FF2B5EF4-FFF2-40B4-BE49-F238E27FC236}">
                <a16:creationId xmlns:a16="http://schemas.microsoft.com/office/drawing/2014/main" id="{889DCAB8-715D-5173-098E-80D244981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39" b="74363" l="34100" r="62500">
                        <a14:foregroundMark x1="49900" y1="74363" x2="50800" y2="73913"/>
                        <a14:foregroundMark x1="41500" y1="45127" x2="40600" y2="35532"/>
                        <a14:foregroundMark x1="40600" y1="35532" x2="47200" y2="39730"/>
                        <a14:foregroundMark x1="47200" y1="39730" x2="52000" y2="47376"/>
                        <a14:foregroundMark x1="54300" y1="37781" x2="58800" y2="33133"/>
                        <a14:foregroundMark x1="58800" y1="33133" x2="59100" y2="56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53" t="16649" r="38330" b="19712"/>
          <a:stretch/>
        </p:blipFill>
        <p:spPr bwMode="auto">
          <a:xfrm>
            <a:off x="4840185" y="852761"/>
            <a:ext cx="2259106" cy="404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479606-88C0-5979-3024-8427BBAC5A47}"/>
              </a:ext>
            </a:extLst>
          </p:cNvPr>
          <p:cNvSpPr txBox="1"/>
          <p:nvPr/>
        </p:nvSpPr>
        <p:spPr>
          <a:xfrm>
            <a:off x="2146981" y="4320761"/>
            <a:ext cx="76455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dirty="0">
                <a:ln w="28575">
                  <a:solidFill>
                    <a:schemeClr val="bg1"/>
                  </a:solidFill>
                </a:ln>
                <a:latin typeface="Transformers Movie" pitchFamily="2" charset="0"/>
              </a:rPr>
              <a:t>MUMS</a:t>
            </a:r>
          </a:p>
        </p:txBody>
      </p:sp>
    </p:spTree>
    <p:extLst>
      <p:ext uri="{BB962C8B-B14F-4D97-AF65-F5344CB8AC3E}">
        <p14:creationId xmlns:p14="http://schemas.microsoft.com/office/powerpoint/2010/main" val="355996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542E12-B801-58E7-5285-AFC3EBE43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18" y="1048305"/>
            <a:ext cx="7968163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E61B73-D984-47F0-2CD1-6532630F4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82"/>
          <a:stretch/>
        </p:blipFill>
        <p:spPr>
          <a:xfrm>
            <a:off x="0" y="2"/>
            <a:ext cx="12192000" cy="4047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400EB1-0EA6-1202-1076-A29E5FC11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89" t="24361" r="15481" b="12136"/>
          <a:stretch/>
        </p:blipFill>
        <p:spPr>
          <a:xfrm>
            <a:off x="1875689" y="2502926"/>
            <a:ext cx="8440617" cy="43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0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A91812-2686-1602-7FF8-87A110274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82"/>
          <a:stretch/>
        </p:blipFill>
        <p:spPr>
          <a:xfrm>
            <a:off x="0" y="2"/>
            <a:ext cx="12192000" cy="404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A59EF-2479-8C18-E8A0-990511943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7" t="28720" r="22211" b="13161"/>
          <a:stretch/>
        </p:blipFill>
        <p:spPr>
          <a:xfrm>
            <a:off x="2608384" y="1875694"/>
            <a:ext cx="6975231" cy="39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5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F5287A-34E8-EDB2-5B90-6B88B8690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82"/>
          <a:stretch/>
        </p:blipFill>
        <p:spPr>
          <a:xfrm>
            <a:off x="0" y="2"/>
            <a:ext cx="12192000" cy="404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B3CAA-9904-5555-2B24-F3B4287EA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7" t="70429" r="22211" b="13161"/>
          <a:stretch/>
        </p:blipFill>
        <p:spPr>
          <a:xfrm>
            <a:off x="1954461" y="2567352"/>
            <a:ext cx="8283078" cy="1336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7F4ECC-A1FC-EB2A-9A74-7AABFE5EF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" t="47350" r="6249" b="12138"/>
          <a:stretch/>
        </p:blipFill>
        <p:spPr>
          <a:xfrm>
            <a:off x="0" y="3902994"/>
            <a:ext cx="12192000" cy="29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2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EC4D66-B7BF-8236-DE3B-B7BFCFE1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90749D-E3E8-1D88-B15A-69E1BBA62F13}"/>
              </a:ext>
            </a:extLst>
          </p:cNvPr>
          <p:cNvSpPr/>
          <p:nvPr/>
        </p:nvSpPr>
        <p:spPr>
          <a:xfrm>
            <a:off x="5169877" y="4870939"/>
            <a:ext cx="1852246" cy="621323"/>
          </a:xfrm>
          <a:prstGeom prst="roundRect">
            <a:avLst>
              <a:gd name="adj" fmla="val 50000"/>
            </a:avLst>
          </a:prstGeom>
          <a:solidFill>
            <a:srgbClr val="3A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ritannic Bold" panose="020B0903060703020204" pitchFamily="34" charset="0"/>
              </a:rPr>
              <a:t>Employee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34186E-C7D1-E700-A41C-A3DA8C28A2C3}"/>
              </a:ext>
            </a:extLst>
          </p:cNvPr>
          <p:cNvSpPr/>
          <p:nvPr/>
        </p:nvSpPr>
        <p:spPr>
          <a:xfrm>
            <a:off x="2807677" y="4870939"/>
            <a:ext cx="1852246" cy="621323"/>
          </a:xfrm>
          <a:prstGeom prst="roundRect">
            <a:avLst>
              <a:gd name="adj" fmla="val 50000"/>
            </a:avLst>
          </a:prstGeom>
          <a:solidFill>
            <a:srgbClr val="3A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ritannic Bold" panose="020B0903060703020204" pitchFamily="34" charset="0"/>
              </a:rPr>
              <a:t>Customer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4F5890-15EB-3E87-3A69-40833AFBA12A}"/>
              </a:ext>
            </a:extLst>
          </p:cNvPr>
          <p:cNvSpPr/>
          <p:nvPr/>
        </p:nvSpPr>
        <p:spPr>
          <a:xfrm>
            <a:off x="7532077" y="4870939"/>
            <a:ext cx="1852246" cy="621323"/>
          </a:xfrm>
          <a:prstGeom prst="roundRect">
            <a:avLst>
              <a:gd name="adj" fmla="val 50000"/>
            </a:avLst>
          </a:prstGeom>
          <a:solidFill>
            <a:srgbClr val="3A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ritannic Bold" panose="020B0903060703020204" pitchFamily="34" charset="0"/>
              </a:rPr>
              <a:t>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F1D8C6-2F79-DC40-9D98-78FB886D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511533"/>
            <a:ext cx="1943100" cy="130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38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4E8165-C7FB-B717-E3CC-EB95292F93B9}"/>
              </a:ext>
            </a:extLst>
          </p:cNvPr>
          <p:cNvGrpSpPr/>
          <p:nvPr/>
        </p:nvGrpSpPr>
        <p:grpSpPr>
          <a:xfrm>
            <a:off x="8577440" y="852761"/>
            <a:ext cx="5120631" cy="3400260"/>
            <a:chOff x="4743450" y="1704044"/>
            <a:chExt cx="2257425" cy="1568466"/>
          </a:xfrm>
        </p:grpSpPr>
        <p:pic>
          <p:nvPicPr>
            <p:cNvPr id="10" name="Picture 2" descr="Industrial Logo Ideas: Make Your Own Industrial Logo Design - Looka">
              <a:extLst>
                <a:ext uri="{FF2B5EF4-FFF2-40B4-BE49-F238E27FC236}">
                  <a16:creationId xmlns:a16="http://schemas.microsoft.com/office/drawing/2014/main" id="{8E13FBAE-8601-9C3B-EF27-F706A1079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8" t="33757" r="64974" b="32910"/>
            <a:stretch/>
          </p:blipFill>
          <p:spPr bwMode="auto">
            <a:xfrm>
              <a:off x="5393659" y="1704044"/>
              <a:ext cx="957006" cy="1320022"/>
            </a:xfrm>
            <a:prstGeom prst="rect">
              <a:avLst/>
            </a:prstGeom>
            <a:noFill/>
            <a:effectLst>
              <a:glow rad="127000">
                <a:schemeClr val="tx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E3A17D-10CF-9200-5E02-CCBB92AFBD4A}"/>
                </a:ext>
              </a:extLst>
            </p:cNvPr>
            <p:cNvSpPr txBox="1"/>
            <p:nvPr/>
          </p:nvSpPr>
          <p:spPr>
            <a:xfrm>
              <a:off x="4743450" y="2804007"/>
              <a:ext cx="2257425" cy="468503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n>
                    <a:solidFill>
                      <a:schemeClr val="bg1">
                        <a:lumMod val="75000"/>
                      </a:schemeClr>
                    </a:solidFill>
                  </a:ln>
                  <a:gradFill>
                    <a:gsLst>
                      <a:gs pos="26000">
                        <a:srgbClr val="0083D6"/>
                      </a:gs>
                      <a:gs pos="82000">
                        <a:srgbClr val="494A4F"/>
                      </a:gs>
                      <a:gs pos="53000">
                        <a:schemeClr val="bg1"/>
                      </a:gs>
                    </a:gsLst>
                    <a:lin ang="5400000" scaled="1"/>
                  </a:gradFill>
                  <a:effectLst>
                    <a:glow rad="63500">
                      <a:schemeClr val="tx1"/>
                    </a:glow>
                  </a:effectLst>
                  <a:latin typeface="Rockwell Extra Bold" panose="02060903040505020403" pitchFamily="18" charset="0"/>
                </a:rPr>
                <a:t>MUMS</a:t>
              </a:r>
              <a:endParaRPr lang="en-IN" sz="6000" dirty="0">
                <a:ln>
                  <a:solidFill>
                    <a:schemeClr val="bg1">
                      <a:lumMod val="75000"/>
                    </a:schemeClr>
                  </a:solidFill>
                </a:ln>
                <a:gradFill>
                  <a:gsLst>
                    <a:gs pos="26000">
                      <a:srgbClr val="0083D6"/>
                    </a:gs>
                    <a:gs pos="82000">
                      <a:srgbClr val="494A4F"/>
                    </a:gs>
                    <a:gs pos="53000">
                      <a:schemeClr val="bg1"/>
                    </a:gs>
                  </a:gsLst>
                  <a:lin ang="5400000" scaled="1"/>
                </a:gradFill>
                <a:effectLst>
                  <a:glow rad="63500">
                    <a:schemeClr val="tx1"/>
                  </a:glow>
                </a:effectLst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B956BC-3E7C-2E12-1044-2D66291EB6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19607" r="55147" b="62484"/>
          <a:stretch/>
        </p:blipFill>
        <p:spPr>
          <a:xfrm>
            <a:off x="9932480" y="4746704"/>
            <a:ext cx="3441076" cy="1071425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F6A88F-83A7-C08A-5132-CA98F575F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12" y="823912"/>
            <a:ext cx="42195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94AC29-F066-FDBA-7BB3-6DA9078D6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" t="67222" r="32031" b="16667"/>
          <a:stretch/>
        </p:blipFill>
        <p:spPr>
          <a:xfrm>
            <a:off x="1881187" y="295275"/>
            <a:ext cx="79248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EB5DD9-CFD9-E053-9D99-CD6A8267D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7" t="22500" r="21328" b="14861"/>
          <a:stretch/>
        </p:blipFill>
        <p:spPr>
          <a:xfrm>
            <a:off x="2095500" y="1543050"/>
            <a:ext cx="7496175" cy="429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752BB-B6D7-E6A1-53FF-3603EE0B4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7" t="39306" r="21328" b="45694"/>
          <a:stretch/>
        </p:blipFill>
        <p:spPr>
          <a:xfrm>
            <a:off x="2095500" y="2695574"/>
            <a:ext cx="7496175" cy="10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44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038FA8-D610-541C-F3E0-40E6C89BA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805287"/>
              </p:ext>
            </p:extLst>
          </p:nvPr>
        </p:nvGraphicFramePr>
        <p:xfrm>
          <a:off x="1425388" y="519953"/>
          <a:ext cx="5493301" cy="3528000"/>
        </p:xfrm>
        <a:graphic>
          <a:graphicData uri="http://schemas.openxmlformats.org/drawingml/2006/table">
            <a:tbl>
              <a:tblPr firstRow="1" firstCol="1" bandRow="1"/>
              <a:tblGrid>
                <a:gridCol w="559143">
                  <a:extLst>
                    <a:ext uri="{9D8B030D-6E8A-4147-A177-3AD203B41FA5}">
                      <a16:colId xmlns:a16="http://schemas.microsoft.com/office/drawing/2014/main" val="1794438387"/>
                    </a:ext>
                  </a:extLst>
                </a:gridCol>
                <a:gridCol w="674015">
                  <a:extLst>
                    <a:ext uri="{9D8B030D-6E8A-4147-A177-3AD203B41FA5}">
                      <a16:colId xmlns:a16="http://schemas.microsoft.com/office/drawing/2014/main" val="357600256"/>
                    </a:ext>
                  </a:extLst>
                </a:gridCol>
                <a:gridCol w="1459100">
                  <a:extLst>
                    <a:ext uri="{9D8B030D-6E8A-4147-A177-3AD203B41FA5}">
                      <a16:colId xmlns:a16="http://schemas.microsoft.com/office/drawing/2014/main" val="1394647300"/>
                    </a:ext>
                  </a:extLst>
                </a:gridCol>
                <a:gridCol w="2801043">
                  <a:extLst>
                    <a:ext uri="{9D8B030D-6E8A-4147-A177-3AD203B41FA5}">
                      <a16:colId xmlns:a16="http://schemas.microsoft.com/office/drawing/2014/main" val="370388997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HEAD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ENTRY_DATE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REMARK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392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102700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09:01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PROFIT June-2022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5722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790300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09:01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June-2022 SALARY OF EMPLOYEES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138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102000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09:01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June-2022 MISCELLANEOUS EXPENDITURE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1019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75000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09:01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June-2022 RENT EXPENDITURE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4799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09:01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June-2022 ELECTRICITY BILL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171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107500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00:00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PRODUCTION COST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2007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 00:00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68621 INCOME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2639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107500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12-06-2022 00:00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PRODUCTION COST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35517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12-06-2022 00:00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52739 INCOME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04286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107500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07-06-2022 00:00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PRODUCTION COST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56399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07-06-2022 00:00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98359 INCOME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6686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107500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01-06-2022 00:00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PRODUCTION COST</a:t>
                      </a: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263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375000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01-06-2022 00:00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46351 INCOME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4609" marR="24609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7681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FF4DBE6-2862-8D0D-D134-7D2832F9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72" y="1636620"/>
            <a:ext cx="5523455" cy="35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3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5FBF96-69E0-B52A-FF86-CD568C460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534294"/>
              </p:ext>
            </p:extLst>
          </p:nvPr>
        </p:nvGraphicFramePr>
        <p:xfrm>
          <a:off x="854711" y="502832"/>
          <a:ext cx="6546477" cy="1260000"/>
        </p:xfrm>
        <a:graphic>
          <a:graphicData uri="http://schemas.openxmlformats.org/drawingml/2006/table">
            <a:tbl>
              <a:tblPr firstRow="1" firstCol="1" bandRow="1"/>
              <a:tblGrid>
                <a:gridCol w="656665">
                  <a:extLst>
                    <a:ext uri="{9D8B030D-6E8A-4147-A177-3AD203B41FA5}">
                      <a16:colId xmlns:a16="http://schemas.microsoft.com/office/drawing/2014/main" val="1688146761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1998065962"/>
                    </a:ext>
                  </a:extLst>
                </a:gridCol>
                <a:gridCol w="708212">
                  <a:extLst>
                    <a:ext uri="{9D8B030D-6E8A-4147-A177-3AD203B41FA5}">
                      <a16:colId xmlns:a16="http://schemas.microsoft.com/office/drawing/2014/main" val="4008533985"/>
                    </a:ext>
                  </a:extLst>
                </a:gridCol>
                <a:gridCol w="1044211">
                  <a:extLst>
                    <a:ext uri="{9D8B030D-6E8A-4147-A177-3AD203B41FA5}">
                      <a16:colId xmlns:a16="http://schemas.microsoft.com/office/drawing/2014/main" val="1951936999"/>
                    </a:ext>
                  </a:extLst>
                </a:gridCol>
                <a:gridCol w="567454">
                  <a:extLst>
                    <a:ext uri="{9D8B030D-6E8A-4147-A177-3AD203B41FA5}">
                      <a16:colId xmlns:a16="http://schemas.microsoft.com/office/drawing/2014/main" val="3539031502"/>
                    </a:ext>
                  </a:extLst>
                </a:gridCol>
                <a:gridCol w="961205">
                  <a:extLst>
                    <a:ext uri="{9D8B030D-6E8A-4147-A177-3AD203B41FA5}">
                      <a16:colId xmlns:a16="http://schemas.microsoft.com/office/drawing/2014/main" val="849615178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3780885316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324319371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CNUM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SNUM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ORDER_UNIT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ORDER_DATE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STATUSS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BATCH_NO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5104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15-06-2022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ORDER_PLACED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174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300000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12-06-2022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ORDER_PLACED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NULL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1945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S003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07-06-2022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IN-TRANSIT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3897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S004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250000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24-05-2022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IN_TRANSIT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10,11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8166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D3BC65B-D706-851E-DA05-DC430D9C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594" y="876057"/>
            <a:ext cx="6572058" cy="4090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C6FDD-2CAA-6781-A1F8-3241C77C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30" y="2369360"/>
            <a:ext cx="6572058" cy="131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547EC-49A6-F3E0-D00B-303036C4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592" y="4665198"/>
            <a:ext cx="5919729" cy="53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27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1428</Words>
  <Application>Microsoft Office PowerPoint</Application>
  <PresentationFormat>Widescreen</PresentationFormat>
  <Paragraphs>581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Bodoni MT</vt:lpstr>
      <vt:lpstr>Britannic Bold</vt:lpstr>
      <vt:lpstr>Calibri</vt:lpstr>
      <vt:lpstr>Calibri Light</vt:lpstr>
      <vt:lpstr>Rockwell Extra Bold</vt:lpstr>
      <vt:lpstr>Script MT Bold</vt:lpstr>
      <vt:lpstr>Segoe UI Black</vt:lpstr>
      <vt:lpstr>Transformers Movie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Devi Dinesh</dc:creator>
  <cp:lastModifiedBy>Devi Dinesh</cp:lastModifiedBy>
  <cp:revision>10</cp:revision>
  <dcterms:created xsi:type="dcterms:W3CDTF">2022-06-03T06:40:16Z</dcterms:created>
  <dcterms:modified xsi:type="dcterms:W3CDTF">2022-06-20T02:53:48Z</dcterms:modified>
</cp:coreProperties>
</file>